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Average"/>
      <p:regular r:id="rId14"/>
    </p:embeddedFont>
    <p:embeddedFont>
      <p:font typeface="Helvetica Neue"/>
      <p:regular r:id="rId15"/>
      <p:bold r:id="rId16"/>
      <p:italic r:id="rId17"/>
      <p:boldItalic r:id="rId18"/>
    </p:embeddedFont>
    <p:embeddedFont>
      <p:font typeface="Oswald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HelveticaNeue-regular.fntdata"/><Relationship Id="rId14" Type="http://schemas.openxmlformats.org/officeDocument/2006/relationships/font" Target="fonts/Average-regular.fntdata"/><Relationship Id="rId17" Type="http://schemas.openxmlformats.org/officeDocument/2006/relationships/font" Target="fonts/HelveticaNeue-italic.fntdata"/><Relationship Id="rId16" Type="http://schemas.openxmlformats.org/officeDocument/2006/relationships/font" Target="fonts/HelveticaNeue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swald-regular.fntdata"/><Relationship Id="rId6" Type="http://schemas.openxmlformats.org/officeDocument/2006/relationships/slide" Target="slides/slide1.xml"/><Relationship Id="rId18" Type="http://schemas.openxmlformats.org/officeDocument/2006/relationships/font" Target="fonts/HelveticaNeue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9aa7e258f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9aa7e258f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Premièrement un rapide tour de Starbucks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Après, discuter quelle données Starbucks utlise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Puis analyse efficacité de l’application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 fin montrer autre aspects de Big Data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aa7e258f6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9aa7e258f6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22222"/>
                </a:solidFill>
                <a:highlight>
                  <a:srgbClr val="FFFFFF"/>
                </a:highlight>
              </a:rPr>
              <a:t>Avec 346.000 salariés l’une des entreprises les plus grandes au monde.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22222"/>
                </a:solidFill>
                <a:highlight>
                  <a:srgbClr val="FFFFFF"/>
                </a:highlight>
              </a:rPr>
              <a:t>De plus en plus un focus des données. 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22222"/>
                </a:solidFill>
                <a:highlight>
                  <a:srgbClr val="FFFFFF"/>
                </a:highlight>
              </a:rPr>
              <a:t>Par exemple, pour répondre aux défi de placement des nouveaux magasins.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22222"/>
                </a:solidFill>
                <a:highlight>
                  <a:srgbClr val="FFFFFF"/>
                </a:highlight>
              </a:rPr>
              <a:t>Question est - quelles données sont utilisées par Starbucks?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9b768c1b6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9b768c1b6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9b768c1b6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9b768c1b6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9b768c1b63_8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9b768c1b63_8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b768c1b63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9b768c1b6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9b768c1b63_8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9b768c1b63_8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igital.hbs.edu/platform-digit/submission/starbucks-secret-ingredient-data-analytics/" TargetMode="External"/><Relationship Id="rId4" Type="http://schemas.openxmlformats.org/officeDocument/2006/relationships/hyperlink" Target="https://www.lemondeinformatique.fr/actualites/lire-comment-starbucks-s-appuie-sur-le-big-data-pour-trouver-de-meilleurs-emplacements-60308.html" TargetMode="External"/><Relationship Id="rId5" Type="http://schemas.openxmlformats.org/officeDocument/2006/relationships/hyperlink" Target="https://www.forbes.com/sites/bernardmarr/2018/05/28/starbucks-using-big-data-analytics-and-artificial-intelligence-to-boost-performance/#5a2039e965cd" TargetMode="External"/><Relationship Id="rId6" Type="http://schemas.openxmlformats.org/officeDocument/2006/relationships/hyperlink" Target="https://towardsdatascience.com/tagged/starbuck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4900" y="-1295600"/>
            <a:ext cx="9371475" cy="64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>
            <p:ph type="ctrTitle"/>
          </p:nvPr>
        </p:nvSpPr>
        <p:spPr>
          <a:xfrm>
            <a:off x="450413" y="2968900"/>
            <a:ext cx="8520600" cy="294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Starbucks</a:t>
            </a:r>
            <a:endParaRPr/>
          </a:p>
          <a:p>
            <a:pPr indent="0" lvl="0" marL="1244600" marR="1244600" rtl="0" algn="ctr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Comment Starbucks s'appuie sur le big data pour trouver les meilleurs emplacements pour ses magasins ? </a:t>
            </a:r>
            <a:endParaRPr sz="2100"/>
          </a:p>
          <a:p>
            <a:pPr indent="0" lvl="0" marL="0" rtl="0" algn="ctr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Sommaire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446050" y="1435725"/>
            <a:ext cx="8140500" cy="3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11700" y="1386475"/>
            <a:ext cx="8520600" cy="3464400"/>
          </a:xfrm>
          <a:prstGeom prst="rect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180575" y="1435725"/>
            <a:ext cx="6366900" cy="24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I/ Présentation de Starbucks et de sa stratégie </a:t>
            </a:r>
            <a:endParaRPr sz="25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II/ Outil de Big data utilisé</a:t>
            </a:r>
            <a:endParaRPr sz="25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III/ Etude de </a:t>
            </a:r>
            <a:r>
              <a:rPr lang="en-GB" sz="25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l'efficacité</a:t>
            </a:r>
            <a:r>
              <a:rPr lang="en-GB" sz="25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du logiciel</a:t>
            </a:r>
            <a:endParaRPr sz="25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IV/ Autres bénéfices de la technologie </a:t>
            </a:r>
            <a:endParaRPr sz="25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6325" y="599950"/>
            <a:ext cx="1549950" cy="152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Présentation de </a:t>
            </a:r>
            <a:r>
              <a:rPr lang="en-GB">
                <a:solidFill>
                  <a:srgbClr val="FFFFFF"/>
                </a:solidFill>
              </a:rPr>
              <a:t>Starbucks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446050" y="1435725"/>
            <a:ext cx="8140500" cy="3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311700" y="1386475"/>
            <a:ext cx="8520600" cy="3464400"/>
          </a:xfrm>
          <a:prstGeom prst="rect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6325" y="599950"/>
            <a:ext cx="1549950" cy="152737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1684625" y="1747650"/>
            <a:ext cx="35853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CA de 26,5 milliards en 2019</a:t>
            </a:r>
            <a:endParaRPr sz="15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500" y="2644975"/>
            <a:ext cx="760375" cy="76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825" y="1561250"/>
            <a:ext cx="860675" cy="86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1710875" y="2827875"/>
            <a:ext cx="34908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27 000 magasins dans le monde</a:t>
            </a:r>
            <a:endParaRPr b="1" sz="19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225" y="3637125"/>
            <a:ext cx="945475" cy="9454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1710875" y="3682300"/>
            <a:ext cx="69699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 u="sng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Stratégie : </a:t>
            </a:r>
            <a:endParaRPr b="1" sz="1900" u="sng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Ouverture de nouveaux magasins </a:t>
            </a:r>
            <a:endParaRPr b="1" sz="19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→ </a:t>
            </a:r>
            <a:r>
              <a:rPr lang="en-GB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Utilisation de la Big data pour éviter les zones où Starbucks est peu </a:t>
            </a:r>
            <a:r>
              <a:rPr lang="en-GB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attractif</a:t>
            </a:r>
            <a:r>
              <a:rPr lang="en-GB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 </a:t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Outil de Big Data utilisé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446050" y="1435725"/>
            <a:ext cx="8140500" cy="3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311700" y="1386475"/>
            <a:ext cx="8520600" cy="3464400"/>
          </a:xfrm>
          <a:prstGeom prst="rect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6325" y="599950"/>
            <a:ext cx="1549950" cy="152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1412" y="1680925"/>
            <a:ext cx="1802614" cy="10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446050" y="1302025"/>
            <a:ext cx="50772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Développement d’une application Starbucks </a:t>
            </a:r>
            <a:endParaRPr b="1" sz="1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2612425" y="1727800"/>
            <a:ext cx="3326400" cy="9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verage"/>
              <a:buChar char="-"/>
            </a:pPr>
            <a:r>
              <a:rPr lang="en-GB" sz="1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17 millions d’utilisateurs actifs</a:t>
            </a:r>
            <a:endParaRPr sz="13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verage"/>
              <a:buChar char="-"/>
            </a:pPr>
            <a:r>
              <a:rPr lang="en-GB" sz="1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7 millions de transactions chaque mois (27% des transactions totales)</a:t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6325" y="599950"/>
            <a:ext cx="1549950" cy="15273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 txBox="1"/>
          <p:nvPr/>
        </p:nvSpPr>
        <p:spPr>
          <a:xfrm>
            <a:off x="446050" y="2704075"/>
            <a:ext cx="54522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⇒ </a:t>
            </a:r>
            <a:r>
              <a:rPr b="1" lang="en-GB" sz="12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b="1" lang="en-GB" sz="17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Collecte de données sur ses clients </a:t>
            </a:r>
            <a:endParaRPr b="1" sz="17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837075" y="2992075"/>
            <a:ext cx="5524500" cy="9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Permet de déterminer : </a:t>
            </a:r>
            <a:endParaRPr sz="13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verage"/>
              <a:buChar char="-"/>
            </a:pPr>
            <a:r>
              <a:rPr lang="en-GB" sz="1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Habitudes consommateurs (préférences) </a:t>
            </a:r>
            <a:endParaRPr sz="13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verage"/>
              <a:buChar char="-"/>
            </a:pPr>
            <a:r>
              <a:rPr lang="en-GB" sz="1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Lieux et heure de consommation</a:t>
            </a:r>
            <a:endParaRPr b="1" sz="13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01" name="Google Shape;10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3057" y="2761600"/>
            <a:ext cx="2357491" cy="136625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3" name="Google Shape;103;p16"/>
          <p:cNvSpPr txBox="1"/>
          <p:nvPr/>
        </p:nvSpPr>
        <p:spPr>
          <a:xfrm>
            <a:off x="464100" y="3712675"/>
            <a:ext cx="57390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Couplée à l’application Atlas </a:t>
            </a:r>
            <a:r>
              <a:rPr lang="en-GB" sz="1100">
                <a:solidFill>
                  <a:schemeClr val="dk1"/>
                </a:solidFill>
              </a:rPr>
              <a:t>(Construit sur ArcGIS d'Esri)</a:t>
            </a:r>
            <a:endParaRPr b="1" sz="1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911425" y="3975450"/>
            <a:ext cx="3933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Permet d’accéder :</a:t>
            </a:r>
            <a:endParaRPr sz="13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verage"/>
              <a:buChar char="-"/>
            </a:pPr>
            <a:r>
              <a:rPr lang="en-GB" sz="1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Trafic piéton, routier, démographie</a:t>
            </a:r>
            <a:endParaRPr sz="13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verage"/>
              <a:buChar char="-"/>
            </a:pPr>
            <a:r>
              <a:rPr lang="en-GB" sz="1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Influence des magasins présents </a:t>
            </a:r>
            <a:endParaRPr b="1" sz="13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Efficacité du logiciel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446050" y="1435725"/>
            <a:ext cx="8140500" cy="3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311700" y="1386475"/>
            <a:ext cx="8520600" cy="3464400"/>
          </a:xfrm>
          <a:prstGeom prst="rect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6325" y="599950"/>
            <a:ext cx="1549950" cy="152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/>
          <p:nvPr/>
        </p:nvSpPr>
        <p:spPr>
          <a:xfrm>
            <a:off x="446050" y="1378225"/>
            <a:ext cx="50772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Communication de Starbucks</a:t>
            </a:r>
            <a:endParaRPr b="1" sz="2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6325" y="599950"/>
            <a:ext cx="1549950" cy="152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 txBox="1"/>
          <p:nvPr/>
        </p:nvSpPr>
        <p:spPr>
          <a:xfrm>
            <a:off x="382775" y="2455225"/>
            <a:ext cx="54522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Notre avis</a:t>
            </a:r>
            <a:r>
              <a:rPr b="1" lang="en-GB" sz="1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endParaRPr b="1"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1096850" y="1678175"/>
            <a:ext cx="5524500" cy="9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Placement de magasins en fonction de :</a:t>
            </a:r>
            <a:endParaRPr sz="13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verage"/>
              <a:buChar char="-"/>
            </a:pPr>
            <a:r>
              <a:rPr lang="en-GB" sz="1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Magasins présents</a:t>
            </a:r>
            <a:endParaRPr sz="13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verage"/>
              <a:buChar char="-"/>
            </a:pPr>
            <a:r>
              <a:rPr lang="en-GB" sz="1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Données des utilisateurs</a:t>
            </a:r>
            <a:endParaRPr sz="13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verage"/>
              <a:buChar char="-"/>
            </a:pPr>
            <a:r>
              <a:rPr lang="en-GB" sz="1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Données d’Atlas</a:t>
            </a:r>
            <a:endParaRPr sz="13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0910" y="2627875"/>
            <a:ext cx="1660016" cy="192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1201" y="2627851"/>
            <a:ext cx="1326050" cy="192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0" name="Google Shape;120;p17"/>
          <p:cNvSpPr/>
          <p:nvPr/>
        </p:nvSpPr>
        <p:spPr>
          <a:xfrm>
            <a:off x="4966900" y="3604525"/>
            <a:ext cx="651000" cy="393600"/>
          </a:xfrm>
          <a:prstGeom prst="ellipse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" name="Google Shape;121;p17"/>
          <p:cNvCxnSpPr>
            <a:stCxn id="122" idx="1"/>
            <a:endCxn id="120" idx="4"/>
          </p:cNvCxnSpPr>
          <p:nvPr/>
        </p:nvCxnSpPr>
        <p:spPr>
          <a:xfrm rot="10800000">
            <a:off x="5292375" y="3998225"/>
            <a:ext cx="809100" cy="34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" name="Google Shape;122;p17"/>
          <p:cNvSpPr txBox="1"/>
          <p:nvPr/>
        </p:nvSpPr>
        <p:spPr>
          <a:xfrm>
            <a:off x="6101475" y="4213325"/>
            <a:ext cx="17886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Zone non exploitée</a:t>
            </a:r>
            <a:endParaRPr sz="12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391300" y="3036325"/>
            <a:ext cx="2277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</a:t>
            </a:r>
            <a:r>
              <a:rPr b="1" lang="en-GB" sz="11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epartition </a:t>
            </a:r>
            <a:r>
              <a:rPr b="1" lang="en-GB" sz="11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Mcdonalds </a:t>
            </a:r>
            <a:endParaRPr b="1" sz="11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CA de 22 Mds$ en 2018 aux USA,</a:t>
            </a:r>
            <a:endParaRPr sz="11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en baisse par rapport à 2017 </a:t>
            </a:r>
            <a:endParaRPr sz="11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4" name="Google Shape;124;p17"/>
          <p:cNvSpPr txBox="1"/>
          <p:nvPr/>
        </p:nvSpPr>
        <p:spPr>
          <a:xfrm>
            <a:off x="6201950" y="3014725"/>
            <a:ext cx="2391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</a:t>
            </a:r>
            <a:r>
              <a:rPr b="1" lang="en-GB" sz="11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epartition Starbucks </a:t>
            </a:r>
            <a:endParaRPr b="1" sz="11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CA de 25 Mds$ en 2018 aux USA,</a:t>
            </a:r>
            <a:endParaRPr sz="11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en augmentation par rapport à 2017 </a:t>
            </a:r>
            <a:endParaRPr sz="11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Autres bénéfices de la technologie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446050" y="1435725"/>
            <a:ext cx="8140500" cy="3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311700" y="1386475"/>
            <a:ext cx="8520600" cy="3464400"/>
          </a:xfrm>
          <a:prstGeom prst="rect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2" name="Google Shape;13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6325" y="599950"/>
            <a:ext cx="1549950" cy="152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6325" y="599950"/>
            <a:ext cx="1549950" cy="152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8"/>
          <p:cNvSpPr txBox="1"/>
          <p:nvPr/>
        </p:nvSpPr>
        <p:spPr>
          <a:xfrm>
            <a:off x="361575" y="1435725"/>
            <a:ext cx="7358100" cy="26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Starbucks récolte d’autres données que la position de ses utilisateurs.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Autre données récoltées par l’application :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-"/>
            </a:pPr>
            <a:r>
              <a:rPr lang="en-GB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Les informations personnelles : Starbucks Rewards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-"/>
            </a:pPr>
            <a:r>
              <a:rPr lang="en-GB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Des blogs, des réseaux sociaux : les recommandations, les offres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-"/>
            </a:pPr>
            <a:r>
              <a:rPr lang="en-GB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Préférence consommateurs : lancement de nouveaux produits 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-"/>
            </a:pPr>
            <a:r>
              <a:rPr lang="en-GB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Les beacons de Bluetooth : évaluer la présence de clients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type="title"/>
          </p:nvPr>
        </p:nvSpPr>
        <p:spPr>
          <a:xfrm>
            <a:off x="594575" y="1239150"/>
            <a:ext cx="798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Merci pour votre attention !</a:t>
            </a:r>
            <a:endParaRPr/>
          </a:p>
        </p:txBody>
      </p:sp>
      <p:sp>
        <p:nvSpPr>
          <p:cNvPr id="141" name="Google Shape;141;p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2" name="Google Shape;1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9725" y="2339950"/>
            <a:ext cx="2341050" cy="234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8" name="Google Shape;148;p20"/>
          <p:cNvSpPr txBox="1"/>
          <p:nvPr>
            <p:ph type="title"/>
          </p:nvPr>
        </p:nvSpPr>
        <p:spPr>
          <a:xfrm>
            <a:off x="341475" y="299050"/>
            <a:ext cx="798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Sources : </a:t>
            </a:r>
            <a:endParaRPr sz="1000"/>
          </a:p>
        </p:txBody>
      </p:sp>
      <p:sp>
        <p:nvSpPr>
          <p:cNvPr id="149" name="Google Shape;149;p20"/>
          <p:cNvSpPr txBox="1"/>
          <p:nvPr/>
        </p:nvSpPr>
        <p:spPr>
          <a:xfrm>
            <a:off x="741525" y="1003400"/>
            <a:ext cx="7186500" cy="28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https://digital.hbs.edu/platform-digit/submission/starbucks-secret-ingredient-data-analytics/</a:t>
            </a:r>
            <a:r>
              <a:rPr lang="en-GB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https://www.lemondeinformatique.fr/actualites/lire-comment-starbucks-s-appuie-sur-le-big-data-pour-trouver-de-meilleurs-emplacements-60308.html</a:t>
            </a:r>
            <a:r>
              <a:rPr lang="en-GB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 u="sng">
                <a:solidFill>
                  <a:schemeClr val="dk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https://www.forbes.com/sites/bernardmarr/2018/05/28/starbucks-using-big-data-analytics-and-artificial-intelligence-to-boost-performance/#5a2039e965cd</a:t>
            </a:r>
            <a:r>
              <a:rPr lang="en-GB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 u="sng">
                <a:solidFill>
                  <a:schemeClr val="dk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https://towardsdatascience.com/tagged/starbucks</a:t>
            </a:r>
            <a:r>
              <a:rPr lang="en-GB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https://www.starbucks.fr/privacy-statement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